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 id="333" r:id="rId61"/>
    <p:sldId id="334" r:id="rId62"/>
    <p:sldId id="335" r:id="rId63"/>
    <p:sldId id="336" r:id="rId64"/>
    <p:sldId id="337" r:id="rId65"/>
    <p:sldId id="338" r:id="rId6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 Type="http://schemas.openxmlformats.org/officeDocument/2006/relationships/customXml" Target="../customXml/item2.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 Type="http://schemas.openxmlformats.org/officeDocument/2006/relationships/customXml" Target="../customXml/item3.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 Type="http://schemas.openxmlformats.org/officeDocument/2006/relationships/slideMaster" Target="slideMasters/slideMaster1.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 Type="http://schemas.openxmlformats.org/officeDocument/2006/relationships/slide" Target="slides/slide1.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commentAuthors" Target="commentAuthors.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59" Type="http://schemas.microsoft.com/office/2016/11/relationships/changesInfo" Target="changesInfos/changesInfo1.xml"/><Relationship Id="rId6" Type="http://schemas.openxmlformats.org/officeDocument/2006/relationships/slide" Target="slides/slide2.xml"/><Relationship Id="rId60" Type="http://schemas.microsoft.com/office/2015/10/relationships/revisionInfo" Target="revisionInfo.xml"/><Relationship Id="rId61" Type="http://schemas.openxmlformats.org/officeDocument/2006/relationships/slide" Target="slides/slide48.xml"/><Relationship Id="rId62" Type="http://schemas.openxmlformats.org/officeDocument/2006/relationships/slide" Target="slides/slide49.xml"/><Relationship Id="rId63" Type="http://schemas.openxmlformats.org/officeDocument/2006/relationships/slide" Target="slides/slide50.xml"/><Relationship Id="rId64" Type="http://schemas.openxmlformats.org/officeDocument/2006/relationships/slide" Target="slides/slide51.xml"/><Relationship Id="rId65" Type="http://schemas.openxmlformats.org/officeDocument/2006/relationships/slide" Target="slides/slide52.xml"/><Relationship Id="rId66" Type="http://schemas.openxmlformats.org/officeDocument/2006/relationships/slide" Target="slides/slide53.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jpe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Executive Summary</a:t>
            </a:r>
          </a:p>
        </p:txBody>
      </p:sp>
      <p:sp>
        <p:nvSpPr>
          <p:cNvPr id="3" name="Content Placeholder 2"/>
          <p:cNvSpPr>
            <a:spLocks noGrp="1"/>
          </p:cNvSpPr>
          <p:nvPr>
            <p:ph idx="1"/>
          </p:nvPr>
        </p:nvSpPr>
        <p:spPr/>
        <p:txBody>
          <a:bodyPr/>
          <a:lstStyle/>
          <a:p>
            <a:r>
              <a:t>This project analyzes SpaceX’s historical launch data to predict the success of future rocket landings. By leveraging classification models such as Decision Trees, K-Nearest Neighbors, Random Forests, and XGBoost, the study explores how machine learning can assist in improving operational efficiency. Results demonstrate consistent accuracy across models, highlighting the role of feature selection and data quality in predictive performance.</a:t>
            </a: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Introduction</a:t>
            </a:r>
          </a:p>
        </p:txBody>
      </p:sp>
      <p:sp>
        <p:nvSpPr>
          <p:cNvPr id="3" name="Content Placeholder 2"/>
          <p:cNvSpPr>
            <a:spLocks noGrp="1"/>
          </p:cNvSpPr>
          <p:nvPr>
            <p:ph idx="1"/>
          </p:nvPr>
        </p:nvSpPr>
        <p:spPr/>
        <p:txBody>
          <a:bodyPr/>
          <a:lstStyle/>
          <a:p>
            <a:r>
              <a:t>SpaceX has revolutionized space travel by developing reusable rocket technology, significantly reducing launch costs. Predicting the success of rocket landings is critical for ensuring safety, optimizing operations, and advancing the goal of interplanetary travel. This project uses machine learning to analyze SpaceX's historical data, focusing on factors like payload, orbit type, and launch site to classify landing outcomes.</a:t>
            </a:r>
          </a:p>
          <a:p>
            <a:r>
              <a:t>Objectives:</a:t>
            </a:r>
            <a:br/>
            <a:r>
              <a:t>1. Understand how different factors affect landing success.</a:t>
            </a:r>
            <a:br/>
            <a:r>
              <a:t>2. Develop predictive models to estimate landing outcomes.</a:t>
            </a:r>
            <a:br/>
            <a:r>
              <a:t>3. Evaluate and compare model performance across various algorithms.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Methodology</a:t>
            </a:r>
          </a:p>
        </p:txBody>
      </p:sp>
      <p:sp>
        <p:nvSpPr>
          <p:cNvPr id="3" name="Content Placeholder 2"/>
          <p:cNvSpPr>
            <a:spLocks noGrp="1"/>
          </p:cNvSpPr>
          <p:nvPr>
            <p:ph idx="1"/>
          </p:nvPr>
        </p:nvSpPr>
        <p:spPr/>
        <p:txBody>
          <a:bodyPr/>
          <a:lstStyle/>
          <a:p>
            <a:r>
              <a:t>1. **Data Collection**:</a:t>
            </a:r>
            <a:br/>
            <a:r>
              <a:t>- Historical SpaceX data was obtained via APIs and web scraping.</a:t>
            </a:r>
            <a:br/>
            <a:r>
              <a:t>- Features include flight number, payload mass, orbit type, launch site, and landing outcomes.</a:t>
            </a:r>
          </a:p>
          <a:p>
            <a:r>
              <a:t>2. **Data Processing**:</a:t>
            </a:r>
            <a:br/>
            <a:r>
              <a:t>- Cleaning and preprocessing included handling missing values, encoding categorical variables, and normalizing numeric features.</a:t>
            </a:r>
            <a:br/>
            <a:r>
              <a:t>- Exploratory data analysis (EDA) was performed to identify key trends and relationships.</a:t>
            </a:r>
          </a:p>
          <a:p>
            <a:r>
              <a:t>3. **Model Development**:</a:t>
            </a:r>
            <a:br/>
            <a:r>
              <a:t>- Multiple classification models were tested:</a:t>
            </a:r>
            <a:br/>
            <a:r>
              <a:t>    - Decision Tree Classifier</a:t>
            </a:r>
            <a:br/>
            <a:r>
              <a:t>    - K-Nearest Neighbors (KNN)</a:t>
            </a:r>
            <a:br/>
            <a:r>
              <a:t>    - Random Forest Classifier</a:t>
            </a:r>
            <a:br/>
            <a:r>
              <a:t>    - XGBoost</a:t>
            </a:r>
            <a:br/>
            <a:r>
              <a:t>- GridSearchCV was used to fine-tune hyperparameters for optimal performance.</a:t>
            </a:r>
          </a:p>
          <a:p>
            <a:r>
              <a:t>4. **Evaluation**:</a:t>
            </a:r>
            <a:br/>
            <a:r>
              <a:t>- Models were assessed using validation accuracy and test set accuracy.</a:t>
            </a:r>
            <a:br/>
            <a:r>
              <a:t>- Consistency across models highlighted the importance of simpler models for effective prediction.</a:t>
            </a: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Results</a:t>
            </a:r>
          </a:p>
        </p:txBody>
      </p:sp>
      <p:sp>
        <p:nvSpPr>
          <p:cNvPr id="3" name="Content Placeholder 2"/>
          <p:cNvSpPr>
            <a:spLocks noGrp="1"/>
          </p:cNvSpPr>
          <p:nvPr>
            <p:ph idx="1"/>
          </p:nvPr>
        </p:nvSpPr>
        <p:spPr/>
        <p:txBody>
          <a:bodyPr/>
          <a:lstStyle/>
          <a:p>
            <a:r>
              <a:t>1. **Decision Tree Classifier**:</a:t>
            </a:r>
            <a:br/>
            <a:r>
              <a:t>- Tried the Decision Tree Classifier but achieved consistent results.</a:t>
            </a:r>
          </a:p>
          <a:p>
            <a:r>
              <a:t>2. **K-Nearest Neighbors (KNN)**:</a:t>
            </a:r>
            <a:br/>
            <a:r>
              <a:t>- **Best Parameters**: `{'algorithm': 'auto', 'n_neighbors': 10, 'p': 1}`</a:t>
            </a:r>
            <a:br/>
            <a:r>
              <a:t>- **Validation Accuracy**: 84.82%</a:t>
            </a:r>
            <a:br/>
            <a:r>
              <a:t>- **Test Set Accuracy**: 83.33%</a:t>
            </a:r>
          </a:p>
          <a:p>
            <a:r>
              <a:t>3. **Random Forest Classifier**:</a:t>
            </a:r>
            <a:br/>
            <a:r>
              <a:t>- **Best Parameters**: `{'bootstrap': True, 'criterion': 'gini', 'max_depth': 10, 'max_features': 'sqrt', 'min_samples_leaf': 1, 'min_samples_split': 2, 'n_estimators': 10}`</a:t>
            </a:r>
            <a:br/>
            <a:r>
              <a:t>- **Validation Accuracy**: 87.5%</a:t>
            </a:r>
            <a:br/>
            <a:r>
              <a:t>- **Test Set Accuracy**: 83.33%</a:t>
            </a:r>
            <a:br/>
            <a:r>
              <a:t>- Result: Even after 25 minutes of computation, the Random Forest model achieved results comparable to simpler models.</a:t>
            </a:r>
          </a:p>
          <a:p>
            <a:r>
              <a:t>4. **General Observation**:</a:t>
            </a:r>
            <a:br/>
            <a:r>
              <a:t>- Complex algorithms do not necessarily yield better outcomes than simpler approaches.</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lstStyle/>
          <a:p>
            <a:r>
              <a:t>1. **Discoveries**:</a:t>
            </a:r>
            <a:br/>
            <a:r>
              <a:t>- There was no significant improvement in accuracy despite using more complex models.</a:t>
            </a:r>
          </a:p>
          <a:p>
            <a:r>
              <a:t>2. **Future Directions**:</a:t>
            </a:r>
            <a:br/>
            <a:r>
              <a:t>- Explore additional features or alternative data sources to improve model predictions.</a:t>
            </a:r>
            <a:br/>
            <a:r>
              <a:t>- Investigate other machine learning techniques such as ensemble stacking or deep learning for enhanced performance.</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Appendix</a:t>
            </a:r>
          </a:p>
        </p:txBody>
      </p:sp>
      <p:sp>
        <p:nvSpPr>
          <p:cNvPr id="3" name="Content Placeholder 2"/>
          <p:cNvSpPr>
            <a:spLocks noGrp="1"/>
          </p:cNvSpPr>
          <p:nvPr>
            <p:ph idx="1"/>
          </p:nvPr>
        </p:nvSpPr>
        <p:spPr/>
        <p:txBody>
          <a:bodyPr/>
          <a:lstStyle/>
          <a:p>
            <a:r>
              <a:t>1. **GitHub Repository**: Contains all code and data files for the project, including preprocessing, EDA, and model training. [Link Placeholder]</a:t>
            </a:r>
          </a:p>
          <a:p>
            <a:r>
              <a:t>2. **Jupyter Notebook**:</a:t>
            </a:r>
            <a:br/>
            <a:r>
              <a:t>- Provides a detailed walkthrough of all steps taken during the analysis.</a:t>
            </a:r>
            <a:br/>
            <a:r>
              <a:t>- Includes visualizations, code snippets, and model performance metrics.</a:t>
            </a:r>
          </a:p>
          <a:p>
            <a:r>
              <a:t>3. **Key Libraries Used**:</a:t>
            </a:r>
            <a:br/>
            <a:r>
              <a:t>- `scikit-learn` for model building and evaluation.</a:t>
            </a:r>
            <a:br/>
            <a:r>
              <a:t>- `pandas` and `numpy` for data manipulation.</a:t>
            </a:r>
            <a:br/>
            <a:r>
              <a:t>- `matplotlib` and `seaborn` for visualizations.</a:t>
            </a:r>
            <a:br/>
            <a:r>
              <a:t>- `xgboost` for advanced gradient boosting.</a:t>
            </a:r>
          </a:p>
          <a:p>
            <a:r>
              <a:t>4. **Session Information**:</a:t>
            </a:r>
            <a:br/>
            <a:r>
              <a:t>- Python version and library versions are documented in the notebook for reproducibility.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Macintosh PowerPoint</Application>
  <PresentationFormat>Widescreen</PresentationFormat>
  <Paragraphs>234</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198</cp:revision>
  <dcterms:created xsi:type="dcterms:W3CDTF">2021-04-29T18:58:34Z</dcterms:created>
  <dcterms:modified xsi:type="dcterms:W3CDTF">2022-01-27T14:48:39Z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